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4"/>
    <p:sldMasterId id="2147483677" r:id="rId5"/>
  </p:sldMasterIdLst>
  <p:notesMasterIdLst>
    <p:notesMasterId r:id="rId25"/>
  </p:notesMasterIdLst>
  <p:sldIdLst>
    <p:sldId id="294" r:id="rId6"/>
    <p:sldId id="282" r:id="rId7"/>
    <p:sldId id="285" r:id="rId8"/>
    <p:sldId id="284" r:id="rId9"/>
    <p:sldId id="257" r:id="rId10"/>
    <p:sldId id="258" r:id="rId11"/>
    <p:sldId id="259" r:id="rId12"/>
    <p:sldId id="260" r:id="rId13"/>
    <p:sldId id="261" r:id="rId14"/>
    <p:sldId id="286" r:id="rId15"/>
    <p:sldId id="262" r:id="rId16"/>
    <p:sldId id="278" r:id="rId17"/>
    <p:sldId id="287" r:id="rId18"/>
    <p:sldId id="288" r:id="rId19"/>
    <p:sldId id="289" r:id="rId20"/>
    <p:sldId id="292" r:id="rId21"/>
    <p:sldId id="293" r:id="rId22"/>
    <p:sldId id="290" r:id="rId23"/>
    <p:sldId id="295" r:id="rId24"/>
  </p:sldIdLst>
  <p:sldSz cx="9144000" cy="6858000" type="screen4x3"/>
  <p:notesSz cx="7023100" cy="9269413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Schuh" initials="AS" lastIdx="6" clrIdx="0">
    <p:extLst>
      <p:ext uri="{19B8F6BF-5375-455C-9EA6-DF929625EA0E}">
        <p15:presenceInfo xmlns:p15="http://schemas.microsoft.com/office/powerpoint/2012/main" userId="4718e848a5ea092c" providerId="Windows Live"/>
      </p:ext>
    </p:extLst>
  </p:cmAuthor>
  <p:cmAuthor id="2" name="Wen-Mei Hwu" initials="WH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94660"/>
  </p:normalViewPr>
  <p:slideViewPr>
    <p:cSldViewPr>
      <p:cViewPr varScale="1">
        <p:scale>
          <a:sx n="108" d="100"/>
          <a:sy n="108" d="100"/>
        </p:scale>
        <p:origin x="1092" y="7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15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AutoShape 1"/>
          <p:cNvSpPr>
            <a:spLocks noChangeArrowheads="1"/>
          </p:cNvSpPr>
          <p:nvPr/>
        </p:nvSpPr>
        <p:spPr bwMode="auto">
          <a:xfrm>
            <a:off x="0" y="0"/>
            <a:ext cx="7024688" cy="92710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93800" y="695325"/>
            <a:ext cx="4635500" cy="347662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1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01675" y="4403725"/>
            <a:ext cx="5619750" cy="417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787556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MS PGothic" pitchFamily="34" charset="-128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MS PGothic" pitchFamily="34" charset="-128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MS PGothic" pitchFamily="34" charset="-128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MS PGothic" pitchFamily="34" charset="-128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is focused on PC architecture. We plan to update the lecture with </a:t>
            </a:r>
            <a:r>
              <a:rPr lang="en-US" baseline="0" dirty="0" err="1"/>
              <a:t>SoC</a:t>
            </a:r>
            <a:r>
              <a:rPr lang="en-US" baseline="0" dirty="0"/>
              <a:t> interconnects in a future edition of the </a:t>
            </a:r>
            <a:r>
              <a:rPr lang="en-US" baseline="0"/>
              <a:t>teaching kit.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1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Text Box 3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1pPr>
            <a:lvl2pPr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2pPr>
            <a:lvl3pPr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3pPr>
            <a:lvl4pPr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4pPr>
            <a:lvl5pPr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120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defTabSz="91440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89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823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56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048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669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616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Text Box 2"/>
          <p:cNvSpPr txBox="1"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46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45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69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657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8450" y="425450"/>
            <a:ext cx="2114550" cy="6127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425450"/>
            <a:ext cx="619125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4967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2"/>
            <a:ext cx="9144000" cy="68579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380961" fontAlgn="base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516869" y="5331503"/>
            <a:ext cx="7241055" cy="338491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777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495360" y="4777569"/>
            <a:ext cx="7252400" cy="553934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3333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832054"/>
            <a:ext cx="9144001" cy="198504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  <p:sp>
        <p:nvSpPr>
          <p:cNvPr id="14" name="Subtitle 11"/>
          <p:cNvSpPr txBox="1">
            <a:spLocks/>
          </p:cNvSpPr>
          <p:nvPr/>
        </p:nvSpPr>
        <p:spPr bwMode="auto">
          <a:xfrm>
            <a:off x="5500128" y="1405311"/>
            <a:ext cx="3230771" cy="296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600" tIns="50800" rIns="101600" bIns="508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400" kern="0" dirty="0"/>
              <a:t>Accelerated Computing</a:t>
            </a:r>
          </a:p>
        </p:txBody>
      </p:sp>
      <p:sp>
        <p:nvSpPr>
          <p:cNvPr id="15" name="Title 10"/>
          <p:cNvSpPr txBox="1">
            <a:spLocks/>
          </p:cNvSpPr>
          <p:nvPr/>
        </p:nvSpPr>
        <p:spPr bwMode="auto">
          <a:xfrm>
            <a:off x="5481280" y="994816"/>
            <a:ext cx="3235833" cy="410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600" tIns="50800" rIns="101600" bIns="508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1015935"/>
            <a:r>
              <a:rPr lang="en-US" sz="2223" kern="0" dirty="0"/>
              <a:t>GPU Teaching Kit</a:t>
            </a:r>
          </a:p>
        </p:txBody>
      </p:sp>
    </p:spTree>
    <p:extLst>
      <p:ext uri="{BB962C8B-B14F-4D97-AF65-F5344CB8AC3E}">
        <p14:creationId xmlns:p14="http://schemas.microsoft.com/office/powerpoint/2010/main" val="369875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291" y="386081"/>
            <a:ext cx="8313420" cy="55393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504" y="1079505"/>
            <a:ext cx="8290560" cy="53652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15716" marR="0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2000" dirty="0" smtClean="0"/>
            </a:lvl1pPr>
            <a:lvl2pPr marL="700218" marR="0" indent="-253983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56" dirty="0" smtClean="0"/>
            </a:lvl2pPr>
            <a:lvl3pPr marL="894234" marR="0" indent="-225764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56" dirty="0" smtClean="0"/>
            </a:lvl3pPr>
          </a:lstStyle>
          <a:p>
            <a:pPr marL="315716" marR="0" lvl="0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315716" marR="0" lvl="1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315716" marR="0" lvl="2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711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291" y="386081"/>
            <a:ext cx="8313420" cy="55393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504" y="1083033"/>
            <a:ext cx="8290560" cy="53617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15716" marR="0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2000" dirty="0" smtClean="0"/>
            </a:lvl1pPr>
            <a:lvl2pPr marL="700218" marR="0" indent="-253983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777" dirty="0" smtClean="0"/>
            </a:lvl2pPr>
            <a:lvl3pPr marL="894234" marR="0" indent="-225764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56" dirty="0" smtClean="0"/>
            </a:lvl3pPr>
          </a:lstStyle>
          <a:p>
            <a:pPr marL="315716" marR="0" lvl="0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315716" marR="0" lvl="1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315716" marR="0" lvl="2" indent="-315716" algn="l" defTabSz="384929" rtl="0" eaLnBrk="1" fontAlgn="base" latinLnBrk="0" hangingPunct="1">
              <a:lnSpc>
                <a:spcPct val="90000"/>
              </a:lnSpc>
              <a:spcBef>
                <a:spcPts val="249"/>
              </a:spcBef>
              <a:spcAft>
                <a:spcPts val="249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223" b="0" i="0" u="none" strike="noStrike" kern="0" cap="none" spc="0" normalizeH="0" baseline="0" noProof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74896"/>
            <a:ext cx="9144000" cy="2872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80961" fontAlgn="base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2599" y="6723951"/>
            <a:ext cx="267524" cy="8553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380961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556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380961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56" cap="none" dirty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44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291" y="386081"/>
            <a:ext cx="8313420" cy="55393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504" y="1079500"/>
            <a:ext cx="8290560" cy="532555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2000" dirty="0" smtClean="0"/>
            </a:lvl1pPr>
            <a:lvl2pPr>
              <a:defRPr lang="en-US" sz="1556" dirty="0" smtClean="0"/>
            </a:lvl2pPr>
            <a:lvl3pPr>
              <a:defRPr lang="en-US" sz="1556" dirty="0" smtClean="0"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2113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291" y="386081"/>
            <a:ext cx="8313420" cy="55393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60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291" y="386081"/>
            <a:ext cx="8313420" cy="55393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2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" y="0"/>
            <a:ext cx="913587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44"/>
            <a:ext cx="8382000" cy="51276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990600"/>
            <a:ext cx="5638800" cy="1524000"/>
          </a:xfrm>
        </p:spPr>
        <p:txBody>
          <a:bodyPr>
            <a:normAutofit/>
          </a:bodyPr>
          <a:lstStyle>
            <a:lvl1pPr>
              <a:defRPr sz="1800"/>
            </a:lvl1pPr>
            <a:lvl2pPr marL="742932" indent="-285744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371566" indent="0">
              <a:buFont typeface="Arial" pitchFamily="34" charset="0"/>
              <a:buNone/>
              <a:defRPr sz="1800">
                <a:latin typeface="AkzidenzGrotesk" pitchFamily="50" charset="0"/>
              </a:defRPr>
            </a:lvl4pPr>
            <a:lvl5pPr marL="2057349" indent="-228594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200400" y="2717800"/>
            <a:ext cx="5638800" cy="34544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" y="0"/>
            <a:ext cx="91358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1947"/>
      </p:ext>
    </p:extLst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" y="0"/>
            <a:ext cx="913587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44"/>
            <a:ext cx="8382000" cy="51276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990600"/>
            <a:ext cx="5638800" cy="5283200"/>
          </a:xfrm>
        </p:spPr>
        <p:txBody>
          <a:bodyPr>
            <a:normAutofit/>
          </a:bodyPr>
          <a:lstStyle>
            <a:lvl1pPr>
              <a:defRPr sz="1800"/>
            </a:lvl1pPr>
            <a:lvl2pPr marL="742932" indent="-285744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600160" indent="-228594">
              <a:buFont typeface="Arial" pitchFamily="34" charset="0"/>
              <a:buChar char="•"/>
              <a:defRPr sz="1800">
                <a:latin typeface="AkzidenzGrotesk" pitchFamily="50" charset="0"/>
              </a:defRPr>
            </a:lvl4pPr>
            <a:lvl5pPr marL="2057349" indent="-228594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43578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41861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14137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" y="0"/>
            <a:ext cx="913587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44"/>
            <a:ext cx="8382000" cy="512761"/>
          </a:xfrm>
        </p:spPr>
        <p:txBody>
          <a:bodyPr>
            <a:normAutofit/>
          </a:bodyPr>
          <a:lstStyle>
            <a:lvl1pPr algn="r">
              <a:defRPr sz="24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990600"/>
            <a:ext cx="5638800" cy="1524000"/>
          </a:xfrm>
        </p:spPr>
        <p:txBody>
          <a:bodyPr>
            <a:normAutofit/>
          </a:bodyPr>
          <a:lstStyle>
            <a:lvl1pPr>
              <a:defRPr sz="1800"/>
            </a:lvl1pPr>
            <a:lvl2pPr marL="742932" indent="-285744">
              <a:buFont typeface="Arial" pitchFamily="34" charset="0"/>
              <a:buChar char="•"/>
              <a:defRPr sz="1800">
                <a:latin typeface="AkzidenzGrotesk" pitchFamily="50" charset="0"/>
              </a:defRPr>
            </a:lvl2pPr>
            <a:lvl3pPr>
              <a:defRPr sz="1800">
                <a:latin typeface="AkzidenzGrotesk" pitchFamily="50" charset="0"/>
              </a:defRPr>
            </a:lvl3pPr>
            <a:lvl4pPr marL="1371566" indent="0">
              <a:buFont typeface="Arial" pitchFamily="34" charset="0"/>
              <a:buNone/>
              <a:defRPr sz="1800">
                <a:latin typeface="AkzidenzGrotesk" pitchFamily="50" charset="0"/>
              </a:defRPr>
            </a:lvl4pPr>
            <a:lvl5pPr marL="2057349" indent="-228594">
              <a:buFont typeface="Arial" pitchFamily="34" charset="0"/>
              <a:buChar char="•"/>
              <a:defRPr sz="1800">
                <a:latin typeface="AkzidenzGrotesk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200400" y="2717800"/>
            <a:ext cx="5638800" cy="34544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Sentinel Medium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621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E207C-5D23-45BF-9C83-C8A6D9277DFE}" type="datetime1">
              <a:rPr lang="en-US" smtClean="0"/>
              <a:t>5/5/2017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86C5B-537F-42EB-8390-2010A7F9C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960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923213" cy="11414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3884613" cy="4570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2813" y="1524000"/>
            <a:ext cx="3886200" cy="4570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35619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923213" cy="11414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7923213" cy="2208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884613"/>
            <a:ext cx="7923213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055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279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7663" y="1905000"/>
            <a:ext cx="4130675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738" y="1905000"/>
            <a:ext cx="4132262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50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8596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950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224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789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8197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5450"/>
            <a:ext cx="6705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63500" dist="17961" dir="2700000" algn="ctr" rotWithShape="0">
              <a:schemeClr val="bg2">
                <a:alpha val="74998"/>
              </a:scheme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7663" y="1905000"/>
            <a:ext cx="8415337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2" name="Line 4"/>
          <p:cNvSpPr>
            <a:spLocks noChangeShapeType="1"/>
          </p:cNvSpPr>
          <p:nvPr userDrawn="1"/>
        </p:nvSpPr>
        <p:spPr bwMode="auto">
          <a:xfrm>
            <a:off x="381000" y="1600200"/>
            <a:ext cx="8382000" cy="0"/>
          </a:xfrm>
          <a:prstGeom prst="line">
            <a:avLst/>
          </a:prstGeom>
          <a:noFill/>
          <a:ln w="1270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+mj-lt"/>
          <a:ea typeface="MS PGothic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  <a:ea typeface="MS PGothic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  <a:ea typeface="MS PGothic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  <a:ea typeface="MS PGothic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  <a:ea typeface="MS PGothic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700" b="1">
          <a:solidFill>
            <a:srgbClr val="0000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Char char="•"/>
        <a:defRPr sz="3100">
          <a:solidFill>
            <a:srgbClr val="000000"/>
          </a:solidFill>
          <a:latin typeface="+mn-lt"/>
          <a:ea typeface="MS PGothic" pitchFamily="34" charset="-128"/>
          <a:cs typeface="+mn-cs"/>
        </a:defRPr>
      </a:lvl1pPr>
      <a:lvl2pPr marL="742950" indent="-285750" algn="l" rtl="0" eaLnBrk="0" fontAlgn="base" hangingPunct="0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pitchFamily="34" charset="0"/>
        <a:buChar char="–"/>
        <a:defRPr sz="2600">
          <a:solidFill>
            <a:srgbClr val="000000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Char char="•"/>
        <a:defRPr sz="2100">
          <a:solidFill>
            <a:srgbClr val="000000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pitchFamily="34" charset="0"/>
        <a:buChar char="–"/>
        <a:defRPr sz="2000">
          <a:solidFill>
            <a:srgbClr val="000000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pitchFamily="34" charset="0"/>
        <a:buChar char="›"/>
        <a:defRPr sz="2000">
          <a:solidFill>
            <a:srgbClr val="000000"/>
          </a:solidFill>
          <a:latin typeface="+mn-lt"/>
          <a:ea typeface="MS PGothic" pitchFamily="34" charset="-128"/>
        </a:defRPr>
      </a:lvl5pPr>
      <a:lvl6pPr marL="2514600" indent="-228600" algn="l" rtl="0" fontAlgn="base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charset="0"/>
        <a:buChar char="›"/>
        <a:defRPr sz="2000">
          <a:solidFill>
            <a:srgbClr val="000000"/>
          </a:solidFill>
          <a:latin typeface="+mn-lt"/>
          <a:ea typeface="ＭＳ Ｐゴシック" charset="-128"/>
        </a:defRPr>
      </a:lvl6pPr>
      <a:lvl7pPr marL="2971800" indent="-228600" algn="l" rtl="0" fontAlgn="base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charset="0"/>
        <a:buChar char="›"/>
        <a:defRPr sz="2000">
          <a:solidFill>
            <a:srgbClr val="000000"/>
          </a:solidFill>
          <a:latin typeface="+mn-lt"/>
          <a:ea typeface="ＭＳ Ｐゴシック" charset="-128"/>
        </a:defRPr>
      </a:lvl7pPr>
      <a:lvl8pPr marL="3429000" indent="-228600" algn="l" rtl="0" fontAlgn="base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charset="0"/>
        <a:buChar char="›"/>
        <a:defRPr sz="2000">
          <a:solidFill>
            <a:srgbClr val="000000"/>
          </a:solidFill>
          <a:latin typeface="+mn-lt"/>
          <a:ea typeface="ＭＳ Ｐゴシック" charset="-128"/>
        </a:defRPr>
      </a:lvl8pPr>
      <a:lvl9pPr marL="3886200" indent="-228600" algn="l" rtl="0" fontAlgn="base">
        <a:lnSpc>
          <a:spcPct val="110000"/>
        </a:lnSpc>
        <a:spcBef>
          <a:spcPts val="600"/>
        </a:spcBef>
        <a:spcAft>
          <a:spcPts val="600"/>
        </a:spcAft>
        <a:buClr>
          <a:srgbClr val="FF9900"/>
        </a:buClr>
        <a:buSzPct val="110000"/>
        <a:buFont typeface="Arial" charset="0"/>
        <a:buChar char="›"/>
        <a:defRPr sz="2000">
          <a:solidFill>
            <a:srgbClr val="000000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5669" y="388835"/>
            <a:ext cx="8246783" cy="553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6456" y="1480459"/>
            <a:ext cx="8226619" cy="4833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6653119"/>
            <a:ext cx="9146619" cy="211524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01593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01593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5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6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531914" y="6712090"/>
            <a:ext cx="267524" cy="10265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380961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556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380961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667" cap="none" dirty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8951" y="6657547"/>
            <a:ext cx="916432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969" y="6710167"/>
            <a:ext cx="550131" cy="101464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8199880" y="6704606"/>
            <a:ext cx="483709" cy="112593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671839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90" r:id="rId12"/>
    <p:sldLayoutId id="214748369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33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5pPr>
      <a:lvl6pPr marL="380961"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6pPr>
      <a:lvl7pPr marL="761921"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7pPr>
      <a:lvl8pPr marL="1142881"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8pPr>
      <a:lvl9pPr marL="1523839" algn="l" rtl="0" eaLnBrk="1" fontAlgn="base" hangingPunct="1">
        <a:spcBef>
          <a:spcPct val="0"/>
        </a:spcBef>
        <a:spcAft>
          <a:spcPct val="0"/>
        </a:spcAft>
        <a:defRPr sz="2667" b="1">
          <a:solidFill>
            <a:srgbClr val="73B900"/>
          </a:solidFill>
          <a:latin typeface="Arial" charset="0"/>
        </a:defRPr>
      </a:lvl9pPr>
    </p:titleStyle>
    <p:bodyStyle>
      <a:lvl1pPr marL="315716" indent="-315716" algn="l" defTabSz="384929" rtl="0" eaLnBrk="1" fontAlgn="base" hangingPunct="1">
        <a:lnSpc>
          <a:spcPct val="90000"/>
        </a:lnSpc>
        <a:spcBef>
          <a:spcPts val="249"/>
        </a:spcBef>
        <a:spcAft>
          <a:spcPts val="249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20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00218" indent="-253983" algn="l" defTabSz="384929" rtl="0" eaLnBrk="1" fontAlgn="base" hangingPunct="1">
        <a:lnSpc>
          <a:spcPct val="90000"/>
        </a:lnSpc>
        <a:spcBef>
          <a:spcPts val="249"/>
        </a:spcBef>
        <a:spcAft>
          <a:spcPts val="249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556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894234" indent="-225764" algn="l" defTabSz="384929" rtl="0" eaLnBrk="1" fontAlgn="base" hangingPunct="1">
        <a:lnSpc>
          <a:spcPct val="90000"/>
        </a:lnSpc>
        <a:spcBef>
          <a:spcPts val="249"/>
        </a:spcBef>
        <a:spcAft>
          <a:spcPts val="249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556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478866" indent="-190479" algn="l" rtl="0" eaLnBrk="1" fontAlgn="base" hangingPunct="1">
        <a:spcBef>
          <a:spcPct val="20000"/>
        </a:spcBef>
        <a:spcAft>
          <a:spcPct val="0"/>
        </a:spcAft>
        <a:buChar char="–"/>
        <a:defRPr sz="1667">
          <a:solidFill>
            <a:schemeClr val="bg1"/>
          </a:solidFill>
          <a:latin typeface="+mn-lt"/>
        </a:defRPr>
      </a:lvl4pPr>
      <a:lvl5pPr marL="1764585" indent="-190479" algn="l" rtl="0" eaLnBrk="1" fontAlgn="base" hangingPunct="1">
        <a:spcBef>
          <a:spcPct val="20000"/>
        </a:spcBef>
        <a:spcAft>
          <a:spcPct val="0"/>
        </a:spcAft>
        <a:buChar char="»"/>
        <a:defRPr sz="1667">
          <a:solidFill>
            <a:schemeClr val="bg1"/>
          </a:solidFill>
          <a:latin typeface="+mn-lt"/>
        </a:defRPr>
      </a:lvl5pPr>
      <a:lvl6pPr marL="2145546" indent="-190479" algn="l" rtl="0" eaLnBrk="1" fontAlgn="base" hangingPunct="1">
        <a:spcBef>
          <a:spcPct val="20000"/>
        </a:spcBef>
        <a:spcAft>
          <a:spcPct val="0"/>
        </a:spcAft>
        <a:buChar char="»"/>
        <a:defRPr sz="1667">
          <a:solidFill>
            <a:schemeClr val="bg1"/>
          </a:solidFill>
          <a:latin typeface="+mn-lt"/>
        </a:defRPr>
      </a:lvl6pPr>
      <a:lvl7pPr marL="2526506" indent="-190479" algn="l" rtl="0" eaLnBrk="1" fontAlgn="base" hangingPunct="1">
        <a:spcBef>
          <a:spcPct val="20000"/>
        </a:spcBef>
        <a:spcAft>
          <a:spcPct val="0"/>
        </a:spcAft>
        <a:buChar char="»"/>
        <a:defRPr sz="1667">
          <a:solidFill>
            <a:schemeClr val="bg1"/>
          </a:solidFill>
          <a:latin typeface="+mn-lt"/>
        </a:defRPr>
      </a:lvl7pPr>
      <a:lvl8pPr marL="2907466" indent="-190479" algn="l" rtl="0" eaLnBrk="1" fontAlgn="base" hangingPunct="1">
        <a:spcBef>
          <a:spcPct val="20000"/>
        </a:spcBef>
        <a:spcAft>
          <a:spcPct val="0"/>
        </a:spcAft>
        <a:buChar char="»"/>
        <a:defRPr sz="1667">
          <a:solidFill>
            <a:schemeClr val="bg1"/>
          </a:solidFill>
          <a:latin typeface="+mn-lt"/>
        </a:defRPr>
      </a:lvl8pPr>
      <a:lvl9pPr marL="3288426" indent="-190479" algn="l" rtl="0" eaLnBrk="1" fontAlgn="base" hangingPunct="1">
        <a:spcBef>
          <a:spcPct val="20000"/>
        </a:spcBef>
        <a:spcAft>
          <a:spcPct val="0"/>
        </a:spcAft>
        <a:buChar char="»"/>
        <a:defRPr sz="1667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61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21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881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839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800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760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720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680" algn="l" defTabSz="76192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3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3.png"/><Relationship Id="rId5" Type="http://schemas.openxmlformats.org/officeDocument/2006/relationships/image" Target="../media/image21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13.1 - GPU as Part of the PC Architecture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95360" y="4906771"/>
            <a:ext cx="7252400" cy="424732"/>
          </a:xfrm>
        </p:spPr>
        <p:txBody>
          <a:bodyPr/>
          <a:lstStyle/>
          <a:p>
            <a:r>
              <a:rPr lang="en-US" sz="2400" dirty="0"/>
              <a:t>Module 13 - GPU as Part of the PC Architecture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640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9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8/10 bit encoding</a:t>
            </a:r>
          </a:p>
        </p:txBody>
      </p:sp>
      <p:sp>
        <p:nvSpPr>
          <p:cNvPr id="12292" name="Content Placeholder 3"/>
          <p:cNvSpPr>
            <a:spLocks noGrp="1"/>
          </p:cNvSpPr>
          <p:nvPr>
            <p:ph idx="1"/>
          </p:nvPr>
        </p:nvSpPr>
        <p:spPr>
          <a:xfrm>
            <a:off x="4495800" y="1079505"/>
            <a:ext cx="4221264" cy="5365225"/>
          </a:xfrm>
        </p:spPr>
        <p:txBody>
          <a:bodyPr/>
          <a:lstStyle/>
          <a:p>
            <a:r>
              <a:rPr lang="en-US" dirty="0"/>
              <a:t>00000000, 00000111, 11000001 bad</a:t>
            </a:r>
          </a:p>
          <a:p>
            <a:r>
              <a:rPr lang="en-US" dirty="0"/>
              <a:t>01010101, 11001100 good</a:t>
            </a:r>
          </a:p>
          <a:p>
            <a:r>
              <a:rPr lang="en-US" dirty="0"/>
              <a:t>Find 256 good patterns among 1024 total patterns of 10 bits to encode an 8-bit data</a:t>
            </a:r>
          </a:p>
          <a:p>
            <a:r>
              <a:rPr lang="en-US" dirty="0"/>
              <a:t>20% overhead</a:t>
            </a:r>
          </a:p>
        </p:txBody>
      </p:sp>
      <p:sp>
        <p:nvSpPr>
          <p:cNvPr id="12291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457200" y="1068387"/>
            <a:ext cx="3884613" cy="4570413"/>
          </a:xfrm>
        </p:spPr>
        <p:txBody>
          <a:bodyPr/>
          <a:lstStyle/>
          <a:p>
            <a:r>
              <a:rPr lang="en-US" dirty="0"/>
              <a:t>Goal is to maintain DC balance while have sufficient state transition for clock recovery</a:t>
            </a:r>
          </a:p>
          <a:p>
            <a:r>
              <a:rPr lang="en-US" dirty="0"/>
              <a:t>The difference of 1s and 0s in a 20-bit stream should be </a:t>
            </a:r>
            <a:r>
              <a:rPr lang="en-US" dirty="0">
                <a:cs typeface="Times New Roman" pitchFamily="18" charset="0"/>
              </a:rPr>
              <a:t>≤ </a:t>
            </a:r>
            <a:r>
              <a:rPr lang="en-US" dirty="0"/>
              <a:t>2</a:t>
            </a:r>
          </a:p>
          <a:p>
            <a:r>
              <a:rPr lang="en-US" dirty="0"/>
              <a:t>There should be no more than 5 consecutive 1s or 0s in any stream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88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/>
              <a:t>PCIe PC Architecture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idx="1"/>
          </p:nvPr>
        </p:nvSpPr>
        <p:spPr>
          <a:xfrm>
            <a:off x="426504" y="1079505"/>
            <a:ext cx="4145496" cy="5365225"/>
          </a:xfrm>
        </p:spPr>
        <p:txBody>
          <a:bodyPr lIns="90000" tIns="46800" rIns="90000" bIns="46800"/>
          <a:lstStyle/>
          <a:p>
            <a:pPr eaLnBrk="1" hangingPunct="1">
              <a:lnSpc>
                <a:spcPct val="8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 err="1"/>
              <a:t>PCIe</a:t>
            </a:r>
            <a:r>
              <a:rPr lang="en-GB" dirty="0"/>
              <a:t> forms the interconnect backbone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Northbridge and Southbridge are both </a:t>
            </a:r>
            <a:r>
              <a:rPr lang="en-GB" sz="1800" dirty="0" err="1"/>
              <a:t>PCIe</a:t>
            </a:r>
            <a:r>
              <a:rPr lang="en-GB" sz="1800" dirty="0"/>
              <a:t> switches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Some Southbridge designs have built-in PCI-</a:t>
            </a:r>
            <a:r>
              <a:rPr lang="en-GB" sz="1800" dirty="0" err="1"/>
              <a:t>PCIe</a:t>
            </a:r>
            <a:r>
              <a:rPr lang="en-GB" sz="1800" dirty="0"/>
              <a:t> bridge to allow old PCI cards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Some </a:t>
            </a:r>
            <a:r>
              <a:rPr lang="en-GB" sz="1800" dirty="0" err="1"/>
              <a:t>PCIe</a:t>
            </a:r>
            <a:r>
              <a:rPr lang="en-GB" sz="1800" dirty="0"/>
              <a:t> I/O cards are PCI cards with a PCI-</a:t>
            </a:r>
            <a:r>
              <a:rPr lang="en-GB" sz="1800" dirty="0" err="1"/>
              <a:t>PCIe</a:t>
            </a:r>
            <a:r>
              <a:rPr lang="en-GB" sz="1800" dirty="0"/>
              <a:t> bridge</a:t>
            </a:r>
          </a:p>
          <a:p>
            <a:pPr eaLnBrk="1" hangingPunct="1">
              <a:lnSpc>
                <a:spcPct val="8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Source: Jon Stokes, PCI Express: An Overview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http://arstechnica.com/articles/paedia/hardware/pcie.ars</a:t>
            </a:r>
          </a:p>
        </p:txBody>
      </p:sp>
      <p:pic>
        <p:nvPicPr>
          <p:cNvPr id="13316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490" y="990600"/>
            <a:ext cx="408051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25000" y="6019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15291" y="386081"/>
            <a:ext cx="8313420" cy="553934"/>
          </a:xfrm>
        </p:spPr>
        <p:txBody>
          <a:bodyPr/>
          <a:lstStyle/>
          <a:p>
            <a:pPr eaLnBrk="1" hangingPunct="1"/>
            <a:r>
              <a:rPr lang="en-US" dirty="0"/>
              <a:t>GeForce 7800 GTX Board Details</a:t>
            </a:r>
          </a:p>
        </p:txBody>
      </p:sp>
      <p:pic>
        <p:nvPicPr>
          <p:cNvPr id="14339" name="Picture 3" descr="Board_GeForce_7800_GTX_F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1652587"/>
            <a:ext cx="7143750" cy="4219575"/>
          </a:xfrm>
          <a:ln>
            <a:noFill/>
          </a:ln>
        </p:spPr>
      </p:pic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6429375" y="5789613"/>
            <a:ext cx="2638425" cy="915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US" sz="1800" b="1">
                <a:latin typeface="Arial" pitchFamily="34" charset="0"/>
              </a:rPr>
              <a:t>256MB/256-bit DDR3 </a:t>
            </a:r>
          </a:p>
          <a:p>
            <a:pPr lvl="1" eaLnBrk="1" hangingPunct="1"/>
            <a:r>
              <a:rPr lang="en-US" sz="1800">
                <a:latin typeface="Arial" pitchFamily="34" charset="0"/>
              </a:rPr>
              <a:t>600 MHz</a:t>
            </a:r>
          </a:p>
          <a:p>
            <a:pPr lvl="1" eaLnBrk="1" hangingPunct="1"/>
            <a:r>
              <a:rPr lang="en-US" sz="1800">
                <a:latin typeface="Arial" pitchFamily="34" charset="0"/>
              </a:rPr>
              <a:t>8 pieces of 8Mx32</a:t>
            </a:r>
          </a:p>
        </p:txBody>
      </p:sp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4124325" y="5791200"/>
            <a:ext cx="1974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sz="1800" b="1">
                <a:latin typeface="Arial" pitchFamily="34" charset="0"/>
              </a:rPr>
              <a:t>16x PCI-Express</a:t>
            </a:r>
          </a:p>
        </p:txBody>
      </p:sp>
      <p:sp>
        <p:nvSpPr>
          <p:cNvPr id="14342" name="Rectangle 6"/>
          <p:cNvSpPr>
            <a:spLocks noChangeArrowheads="1"/>
          </p:cNvSpPr>
          <p:nvPr/>
        </p:nvSpPr>
        <p:spPr bwMode="auto">
          <a:xfrm>
            <a:off x="2736813" y="1524000"/>
            <a:ext cx="1746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sz="1800" b="1" dirty="0">
                <a:latin typeface="Arial" pitchFamily="34" charset="0"/>
              </a:rPr>
              <a:t>SLI Connector</a:t>
            </a:r>
          </a:p>
        </p:txBody>
      </p:sp>
      <p:sp>
        <p:nvSpPr>
          <p:cNvPr id="14343" name="Rectangle 7"/>
          <p:cNvSpPr>
            <a:spLocks noChangeArrowheads="1"/>
          </p:cNvSpPr>
          <p:nvPr/>
        </p:nvSpPr>
        <p:spPr bwMode="auto">
          <a:xfrm>
            <a:off x="457200" y="3352800"/>
            <a:ext cx="946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sz="1800" b="1" dirty="0">
                <a:latin typeface="Arial" pitchFamily="34" charset="0"/>
              </a:rPr>
              <a:t>DVI x 2</a:t>
            </a:r>
          </a:p>
        </p:txBody>
      </p:sp>
      <p:sp>
        <p:nvSpPr>
          <p:cNvPr id="14344" name="Rectangle 8"/>
          <p:cNvSpPr>
            <a:spLocks noChangeArrowheads="1"/>
          </p:cNvSpPr>
          <p:nvPr/>
        </p:nvSpPr>
        <p:spPr bwMode="auto">
          <a:xfrm>
            <a:off x="390525" y="2286000"/>
            <a:ext cx="9334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sz="1800" b="1" dirty="0" err="1">
                <a:latin typeface="Arial" pitchFamily="34" charset="0"/>
              </a:rPr>
              <a:t>sVideo</a:t>
            </a:r>
            <a:endParaRPr lang="en-US" sz="1800" b="1" dirty="0">
              <a:latin typeface="Arial" pitchFamily="34" charset="0"/>
            </a:endParaRPr>
          </a:p>
          <a:p>
            <a:pPr eaLnBrk="1" hangingPunct="1"/>
            <a:r>
              <a:rPr lang="en-US" sz="1800" b="1" dirty="0">
                <a:latin typeface="Arial" pitchFamily="34" charset="0"/>
              </a:rPr>
              <a:t>TV Out</a:t>
            </a:r>
          </a:p>
        </p:txBody>
      </p:sp>
      <p:sp>
        <p:nvSpPr>
          <p:cNvPr id="14345" name="Line 9"/>
          <p:cNvSpPr>
            <a:spLocks noChangeShapeType="1"/>
          </p:cNvSpPr>
          <p:nvPr/>
        </p:nvSpPr>
        <p:spPr bwMode="auto">
          <a:xfrm flipH="1">
            <a:off x="3270213" y="1828800"/>
            <a:ext cx="0" cy="3048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6" name="Line 10"/>
          <p:cNvSpPr>
            <a:spLocks noChangeShapeType="1"/>
          </p:cNvSpPr>
          <p:nvPr/>
        </p:nvSpPr>
        <p:spPr bwMode="auto">
          <a:xfrm flipV="1">
            <a:off x="1371600" y="3429000"/>
            <a:ext cx="304800" cy="1524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7" name="Line 11"/>
          <p:cNvSpPr>
            <a:spLocks noChangeShapeType="1"/>
          </p:cNvSpPr>
          <p:nvPr/>
        </p:nvSpPr>
        <p:spPr bwMode="auto">
          <a:xfrm>
            <a:off x="1295400" y="3733800"/>
            <a:ext cx="304800" cy="8382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8" name="Line 12"/>
          <p:cNvSpPr>
            <a:spLocks noChangeShapeType="1"/>
          </p:cNvSpPr>
          <p:nvPr/>
        </p:nvSpPr>
        <p:spPr bwMode="auto">
          <a:xfrm>
            <a:off x="1304925" y="2590800"/>
            <a:ext cx="533400" cy="762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9" name="Line 13"/>
          <p:cNvSpPr>
            <a:spLocks noChangeShapeType="1"/>
          </p:cNvSpPr>
          <p:nvPr/>
        </p:nvSpPr>
        <p:spPr bwMode="auto">
          <a:xfrm flipV="1">
            <a:off x="4505325" y="5334000"/>
            <a:ext cx="0" cy="3810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0" name="Rectangle 14"/>
          <p:cNvSpPr>
            <a:spLocks noChangeArrowheads="1"/>
          </p:cNvSpPr>
          <p:nvPr/>
        </p:nvSpPr>
        <p:spPr bwMode="auto">
          <a:xfrm>
            <a:off x="5876925" y="1752600"/>
            <a:ext cx="2216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sz="1800" b="1">
                <a:latin typeface="Arial" pitchFamily="34" charset="0"/>
              </a:rPr>
              <a:t>Single slot cooling</a:t>
            </a:r>
          </a:p>
        </p:txBody>
      </p:sp>
      <p:sp>
        <p:nvSpPr>
          <p:cNvPr id="14351" name="Line 15"/>
          <p:cNvSpPr>
            <a:spLocks noChangeShapeType="1"/>
          </p:cNvSpPr>
          <p:nvPr/>
        </p:nvSpPr>
        <p:spPr bwMode="auto">
          <a:xfrm flipH="1">
            <a:off x="5038725" y="2133600"/>
            <a:ext cx="1143000" cy="14478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98000" y="600488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03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PCIe 3</a:t>
            </a:r>
          </a:p>
        </p:txBody>
      </p:sp>
      <p:sp>
        <p:nvSpPr>
          <p:cNvPr id="16387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total of 4 Giga Transfers per second in each direction</a:t>
            </a:r>
          </a:p>
          <a:p>
            <a:r>
              <a:rPr lang="en-US" dirty="0"/>
              <a:t>No more 8/10 encoding but uses a polynomial transformation at the transmitter and its inverse at the receiver to achieve the same effect</a:t>
            </a:r>
          </a:p>
          <a:p>
            <a:r>
              <a:rPr lang="en-US" dirty="0"/>
              <a:t>So the effective bandwidth is double of </a:t>
            </a:r>
            <a:r>
              <a:rPr lang="en-US" dirty="0" err="1"/>
              <a:t>PCIe</a:t>
            </a:r>
            <a:r>
              <a:rPr lang="en-US" dirty="0"/>
              <a:t> 2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72600" y="613993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PCIe Data Transfer using DMA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>
          <a:xfrm>
            <a:off x="426504" y="1079505"/>
            <a:ext cx="4297896" cy="5365225"/>
          </a:xfrm>
        </p:spPr>
        <p:txBody>
          <a:bodyPr/>
          <a:lstStyle/>
          <a:p>
            <a:r>
              <a:rPr lang="en-US" sz="2400" dirty="0"/>
              <a:t>DMA (Direct Memory Access) is used to fully utilize the bandwidth of an I/O bus</a:t>
            </a:r>
          </a:p>
          <a:p>
            <a:pPr lvl="1"/>
            <a:r>
              <a:rPr lang="en-US" sz="1600" dirty="0"/>
              <a:t>DMA uses physical address for source and destination</a:t>
            </a:r>
          </a:p>
          <a:p>
            <a:pPr lvl="1"/>
            <a:r>
              <a:rPr lang="en-US" sz="1600" dirty="0"/>
              <a:t>Transfers a number of bytes requested by OS</a:t>
            </a:r>
          </a:p>
          <a:p>
            <a:pPr lvl="1"/>
            <a:r>
              <a:rPr lang="en-US" sz="1600" dirty="0"/>
              <a:t>Needs pinned memory</a:t>
            </a:r>
          </a:p>
          <a:p>
            <a:pPr lvl="1"/>
            <a:r>
              <a:rPr lang="en-US" sz="1600" dirty="0"/>
              <a:t>DMA hardware is much faster than CPU software and frees the CPU for other tasks during the data transfer</a:t>
            </a:r>
          </a:p>
        </p:txBody>
      </p:sp>
      <p:sp>
        <p:nvSpPr>
          <p:cNvPr id="17413" name="Rectangle 4"/>
          <p:cNvSpPr>
            <a:spLocks noChangeArrowheads="1"/>
          </p:cNvSpPr>
          <p:nvPr/>
        </p:nvSpPr>
        <p:spPr bwMode="auto">
          <a:xfrm>
            <a:off x="4953000" y="1219200"/>
            <a:ext cx="3352800" cy="1295400"/>
          </a:xfrm>
          <a:prstGeom prst="rect">
            <a:avLst/>
          </a:prstGeom>
          <a:solidFill>
            <a:srgbClr val="00B0F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  <a:p>
            <a:pPr algn="ctr"/>
            <a:r>
              <a:rPr lang="en-US" dirty="0"/>
              <a:t>Main Memory (DRAM)</a:t>
            </a:r>
          </a:p>
        </p:txBody>
      </p:sp>
      <p:sp>
        <p:nvSpPr>
          <p:cNvPr id="17414" name="Rectangle 5"/>
          <p:cNvSpPr>
            <a:spLocks noChangeArrowheads="1"/>
          </p:cNvSpPr>
          <p:nvPr/>
        </p:nvSpPr>
        <p:spPr bwMode="auto">
          <a:xfrm>
            <a:off x="4953000" y="4343400"/>
            <a:ext cx="3352800" cy="1600200"/>
          </a:xfrm>
          <a:prstGeom prst="rect">
            <a:avLst/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GPU card </a:t>
            </a:r>
          </a:p>
          <a:p>
            <a:pPr algn="ctr"/>
            <a:r>
              <a:rPr lang="en-US" dirty="0"/>
              <a:t>(or other I/O cards)</a:t>
            </a:r>
          </a:p>
        </p:txBody>
      </p:sp>
      <p:sp>
        <p:nvSpPr>
          <p:cNvPr id="17415" name="Up-Down Arrow 6"/>
          <p:cNvSpPr>
            <a:spLocks noChangeArrowheads="1"/>
          </p:cNvSpPr>
          <p:nvPr/>
        </p:nvSpPr>
        <p:spPr bwMode="auto">
          <a:xfrm>
            <a:off x="7315200" y="2514600"/>
            <a:ext cx="381000" cy="1831975"/>
          </a:xfrm>
          <a:prstGeom prst="upDownArrow">
            <a:avLst>
              <a:gd name="adj1" fmla="val 50000"/>
              <a:gd name="adj2" fmla="val 50020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7416" name="Rectangle 7"/>
          <p:cNvSpPr>
            <a:spLocks noChangeArrowheads="1"/>
          </p:cNvSpPr>
          <p:nvPr/>
        </p:nvSpPr>
        <p:spPr bwMode="auto">
          <a:xfrm>
            <a:off x="4940300" y="2819400"/>
            <a:ext cx="1371600" cy="1219200"/>
          </a:xfrm>
          <a:prstGeom prst="rect">
            <a:avLst/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algn="ctr"/>
            <a:endParaRPr lang="en-US" dirty="0"/>
          </a:p>
          <a:p>
            <a:pPr algn="ctr"/>
            <a:r>
              <a:rPr lang="en-US" dirty="0"/>
              <a:t>CPU</a:t>
            </a:r>
          </a:p>
        </p:txBody>
      </p:sp>
      <p:sp>
        <p:nvSpPr>
          <p:cNvPr id="17417" name="Left-Right Arrow 8"/>
          <p:cNvSpPr>
            <a:spLocks noChangeArrowheads="1"/>
          </p:cNvSpPr>
          <p:nvPr/>
        </p:nvSpPr>
        <p:spPr bwMode="auto">
          <a:xfrm>
            <a:off x="6311900" y="3201988"/>
            <a:ext cx="1079500" cy="457200"/>
          </a:xfrm>
          <a:prstGeom prst="leftRightArrow">
            <a:avLst>
              <a:gd name="adj1" fmla="val 50000"/>
              <a:gd name="adj2" fmla="val 50032"/>
            </a:avLst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8" name="Rectangle 9"/>
          <p:cNvSpPr>
            <a:spLocks noChangeArrowheads="1"/>
          </p:cNvSpPr>
          <p:nvPr/>
        </p:nvSpPr>
        <p:spPr bwMode="auto">
          <a:xfrm>
            <a:off x="7010400" y="4419600"/>
            <a:ext cx="1066800" cy="457200"/>
          </a:xfrm>
          <a:prstGeom prst="rect">
            <a:avLst/>
          </a:prstGeom>
          <a:solidFill>
            <a:srgbClr val="FF0000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algn="ctr"/>
            <a:r>
              <a:rPr lang="en-US" dirty="0"/>
              <a:t>DMA</a:t>
            </a:r>
          </a:p>
        </p:txBody>
      </p:sp>
      <p:sp>
        <p:nvSpPr>
          <p:cNvPr id="17419" name="Rectangle 10"/>
          <p:cNvSpPr>
            <a:spLocks noChangeArrowheads="1"/>
          </p:cNvSpPr>
          <p:nvPr/>
        </p:nvSpPr>
        <p:spPr bwMode="auto">
          <a:xfrm>
            <a:off x="5029200" y="4419600"/>
            <a:ext cx="1371600" cy="723900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r>
              <a:rPr lang="en-US" sz="2000" dirty="0"/>
              <a:t>Global Memory</a:t>
            </a:r>
          </a:p>
        </p:txBody>
      </p:sp>
      <p:sp>
        <p:nvSpPr>
          <p:cNvPr id="17420" name="Left-Right Arrow 11"/>
          <p:cNvSpPr>
            <a:spLocks noChangeArrowheads="1"/>
          </p:cNvSpPr>
          <p:nvPr/>
        </p:nvSpPr>
        <p:spPr bwMode="auto">
          <a:xfrm>
            <a:off x="6400800" y="4419600"/>
            <a:ext cx="598488" cy="309563"/>
          </a:xfrm>
          <a:prstGeom prst="leftRightArrow">
            <a:avLst>
              <a:gd name="adj1" fmla="val 50000"/>
              <a:gd name="adj2" fmla="val 50052"/>
            </a:avLst>
          </a:prstGeom>
          <a:noFill/>
          <a:ln w="952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000" y="60198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Pinned Memory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426504" y="1079505"/>
            <a:ext cx="4297896" cy="5365225"/>
          </a:xfrm>
        </p:spPr>
        <p:txBody>
          <a:bodyPr/>
          <a:lstStyle/>
          <a:p>
            <a:r>
              <a:rPr lang="en-US" dirty="0"/>
              <a:t>DMA uses physical addresses</a:t>
            </a:r>
          </a:p>
          <a:p>
            <a:r>
              <a:rPr lang="en-US" dirty="0"/>
              <a:t>The OS could accidentally page out the data that is being read or written by a DMA and page in another virtual page into the same location</a:t>
            </a:r>
          </a:p>
          <a:p>
            <a:r>
              <a:rPr lang="en-US" dirty="0"/>
              <a:t>Pinned memory cannot not be paged out</a:t>
            </a:r>
          </a:p>
          <a:p>
            <a:endParaRPr lang="en-US" dirty="0"/>
          </a:p>
        </p:txBody>
      </p:sp>
      <p:sp>
        <p:nvSpPr>
          <p:cNvPr id="18436" name="Content Placeholder 3"/>
          <p:cNvSpPr>
            <a:spLocks noGrp="1"/>
          </p:cNvSpPr>
          <p:nvPr>
            <p:ph sz="half" idx="4294967295"/>
          </p:nvPr>
        </p:nvSpPr>
        <p:spPr>
          <a:xfrm>
            <a:off x="4800600" y="1066800"/>
            <a:ext cx="4038600" cy="3394075"/>
          </a:xfrm>
        </p:spPr>
        <p:txBody>
          <a:bodyPr/>
          <a:lstStyle/>
          <a:p>
            <a:r>
              <a:rPr lang="en-US" dirty="0"/>
              <a:t>If a source or destination of a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in the host memory is not pinned, it needs to be first copied to a pinned memory – extra overhead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dirty="0"/>
              <a:t> is much faster with pinned host memory source or destination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88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Allocate/Free Pinned Memory</a:t>
            </a:r>
            <a:br>
              <a:rPr lang="en-US"/>
            </a:br>
            <a:r>
              <a:rPr lang="en-US"/>
              <a:t>(a.k.a. Page Locked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504" y="1447800"/>
            <a:ext cx="8290560" cy="4996930"/>
          </a:xfrm>
        </p:spPr>
        <p:txBody>
          <a:bodyPr/>
          <a:lstStyle/>
          <a:p>
            <a:pPr>
              <a:defRPr/>
            </a:pPr>
            <a:r>
              <a:rPr lang="en-US" sz="2400" dirty="0" err="1">
                <a:latin typeface="Courier New" panose="02070309020205020404" pitchFamily="49" charset="0"/>
                <a:ea typeface="ＭＳ Ｐゴシック" pitchFamily="34" charset="-128"/>
                <a:cs typeface="Courier New" panose="02070309020205020404" pitchFamily="49" charset="0"/>
              </a:rPr>
              <a:t>cudaHostAlloc</a:t>
            </a:r>
            <a:r>
              <a:rPr lang="en-US" sz="2400" dirty="0">
                <a:latin typeface="Courier New" panose="02070309020205020404" pitchFamily="49" charset="0"/>
                <a:ea typeface="ＭＳ Ｐゴシック" pitchFamily="34" charset="-128"/>
                <a:cs typeface="Courier New" panose="02070309020205020404" pitchFamily="49" charset="0"/>
              </a:rPr>
              <a:t>()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Three parameters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Address of pointer to the allocated memory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Size of the allocated memory in bytes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Option – use </a:t>
            </a:r>
            <a:r>
              <a:rPr lang="en-US" sz="1600" dirty="0" err="1"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cudaHostAllocDefault</a:t>
            </a:r>
            <a:r>
              <a:rPr lang="en-US" sz="1600" dirty="0">
                <a:ea typeface="ＭＳ Ｐゴシック" charset="-128"/>
              </a:rPr>
              <a:t> for now</a:t>
            </a:r>
          </a:p>
          <a:p>
            <a:pPr lvl="2">
              <a:defRPr/>
            </a:pPr>
            <a:endParaRPr lang="en-US" sz="1600" dirty="0">
              <a:ea typeface="ＭＳ Ｐゴシック" charset="-128"/>
            </a:endParaRPr>
          </a:p>
          <a:p>
            <a:pPr>
              <a:defRPr/>
            </a:pPr>
            <a:r>
              <a:rPr lang="en-US" sz="2400" dirty="0" err="1">
                <a:latin typeface="Courier New" panose="02070309020205020404" pitchFamily="49" charset="0"/>
                <a:ea typeface="ＭＳ Ｐゴシック" pitchFamily="34" charset="-128"/>
                <a:cs typeface="Courier New" panose="02070309020205020404" pitchFamily="49" charset="0"/>
              </a:rPr>
              <a:t>cudaFreeHost</a:t>
            </a:r>
            <a:r>
              <a:rPr lang="en-US" sz="2400" dirty="0">
                <a:latin typeface="Courier New" panose="02070309020205020404" pitchFamily="49" charset="0"/>
                <a:ea typeface="ＭＳ Ｐゴシック" pitchFamily="34" charset="-128"/>
                <a:cs typeface="Courier New" panose="02070309020205020404" pitchFamily="49" charset="0"/>
              </a:rPr>
              <a:t>()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One parameter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Pointer to the memory to be freed</a:t>
            </a:r>
          </a:p>
          <a:p>
            <a:pPr marL="0" indent="0">
              <a:buFont typeface="Times New Roman" pitchFamily="18" charset="0"/>
              <a:buNone/>
              <a:defRPr/>
            </a:pPr>
            <a:endParaRPr lang="en-US" sz="2400" dirty="0">
              <a:ea typeface="ＭＳ Ｐゴシック" pitchFamily="34" charset="-128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6400" y="61399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6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Pinned Memory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allocated memory and its pointer the same way those returned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dirty="0"/>
              <a:t>The only difference is that the allocated memory cannot be paged by the OS</a:t>
            </a:r>
          </a:p>
          <a:p>
            <a:r>
              <a:rPr lang="en-US" dirty="0"/>
              <a:t>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dirty="0"/>
              <a:t> function should be about 2X faster with pinned memory</a:t>
            </a:r>
          </a:p>
          <a:p>
            <a:r>
              <a:rPr lang="en-US" dirty="0"/>
              <a:t>Pinned memory is a limited resource whose over-subscription can have serious consequences 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87581" y="61399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45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Trends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Knowing yesterday, today, and tomorrow</a:t>
            </a:r>
          </a:p>
          <a:p>
            <a:pPr lvl="1"/>
            <a:r>
              <a:rPr lang="en-US" sz="1400" dirty="0"/>
              <a:t>The PC world is becoming flatter</a:t>
            </a:r>
          </a:p>
          <a:p>
            <a:pPr lvl="1"/>
            <a:r>
              <a:rPr lang="en-US" sz="1400" dirty="0"/>
              <a:t>CPU and GPU are being fused together</a:t>
            </a:r>
          </a:p>
          <a:p>
            <a:pPr lvl="1"/>
            <a:r>
              <a:rPr lang="en-US" sz="1400" dirty="0"/>
              <a:t>Outsourcing of computation is becoming easier…</a:t>
            </a:r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88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5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375665" y="4733857"/>
            <a:ext cx="8382257" cy="584647"/>
          </a:xfrm>
        </p:spPr>
        <p:txBody>
          <a:bodyPr/>
          <a:lstStyle/>
          <a:p>
            <a:r>
              <a:rPr lang="en-US" dirty="0"/>
              <a:t>The GPU Teaching Kit is licensed by NVIDIA and the University of Illinois under the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Creative 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800" y="4241801"/>
            <a:ext cx="1117600" cy="39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964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87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67">
        <p:fade/>
      </p:transition>
    </mc:Choice>
    <mc:Fallback xmlns="">
      <p:transition spd="med" advTm="61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the major factors that dictate performance when using GPU as a compute co-processor for the CPU</a:t>
            </a:r>
          </a:p>
          <a:p>
            <a:pPr lvl="1"/>
            <a:r>
              <a:rPr lang="en-US" sz="1600" dirty="0"/>
              <a:t>The speeds and feeds of the traditional CPU world</a:t>
            </a:r>
          </a:p>
          <a:p>
            <a:pPr lvl="1"/>
            <a:r>
              <a:rPr lang="en-US" sz="1600" dirty="0"/>
              <a:t>The speeds and feeds when employing a GPU </a:t>
            </a:r>
          </a:p>
          <a:p>
            <a:pPr lvl="1"/>
            <a:r>
              <a:rPr lang="en-US" sz="1600" dirty="0"/>
              <a:t>To form a solid knowledge base for performance programming in modern GPU’s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72600" y="59436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7"/>
          <p:cNvSpPr>
            <a:spLocks noGrp="1" noChangeArrowheads="1"/>
          </p:cNvSpPr>
          <p:nvPr>
            <p:ph type="title"/>
          </p:nvPr>
        </p:nvSpPr>
        <p:spPr>
          <a:xfrm>
            <a:off x="415291" y="386081"/>
            <a:ext cx="8313420" cy="480131"/>
          </a:xfrm>
        </p:spPr>
        <p:txBody>
          <a:bodyPr/>
          <a:lstStyle/>
          <a:p>
            <a:r>
              <a:rPr lang="en-US" sz="2800" dirty="0"/>
              <a:t>Review – Typical Structure of a CUDA Program</a:t>
            </a:r>
          </a:p>
        </p:txBody>
      </p:sp>
      <p:sp>
        <p:nvSpPr>
          <p:cNvPr id="5122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342900" indent="-342900" defTabSz="914400" eaLnBrk="1" hangingPunct="1">
              <a:lnSpc>
                <a:spcPct val="80000"/>
              </a:lnSpc>
            </a:pPr>
            <a:r>
              <a:rPr lang="en-US" sz="1800" dirty="0"/>
              <a:t>Global variables declaration</a:t>
            </a:r>
          </a:p>
          <a:p>
            <a:pPr marL="342900" indent="-342900" defTabSz="914400" eaLnBrk="1" hangingPunct="1">
              <a:lnSpc>
                <a:spcPct val="80000"/>
              </a:lnSpc>
            </a:pPr>
            <a:r>
              <a:rPr lang="en-US" sz="1800" dirty="0"/>
              <a:t>Function prototypes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__global__ void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kernelOne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</a:p>
          <a:p>
            <a:pPr marL="342900" indent="-342900" defTabSz="914400" eaLnBrk="1" hangingPunct="1">
              <a:lnSpc>
                <a:spcPct val="80000"/>
              </a:lnSpc>
            </a:pPr>
            <a:r>
              <a:rPr lang="en-US" sz="1800" dirty="0"/>
              <a:t>Main ()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allocate memory space on the device –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cudaMalloc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d_GlblVarPtr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bytes )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transfer data from host to device –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d_GlblVarPtr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h_Gl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…)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execution configuration setup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kernel call –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kernelOne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&lt;&lt;&lt;execution configuration&gt;&gt;&gt;(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… );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transfer results from device to host –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cudaMemCpy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h_GlblVarPtr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,…)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optional: compare against golden (host computed) solution</a:t>
            </a:r>
          </a:p>
          <a:p>
            <a:pPr marL="342900" indent="-342900" defTabSz="914400" eaLnBrk="1" hangingPunct="1">
              <a:lnSpc>
                <a:spcPct val="80000"/>
              </a:lnSpc>
            </a:pPr>
            <a:r>
              <a:rPr lang="en-US" sz="1800" dirty="0"/>
              <a:t>Kernel –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kernelOne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(type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,…)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800" dirty="0"/>
              <a:t>variables declaration - 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__local__, __shared__</a:t>
            </a:r>
          </a:p>
          <a:p>
            <a:pPr marL="936966" lvl="2" indent="-285750">
              <a:lnSpc>
                <a:spcPct val="80000"/>
              </a:lnSpc>
            </a:pPr>
            <a:r>
              <a:rPr lang="en-US" sz="1800" dirty="0"/>
              <a:t>automatic variables transparently assigned to registers or local memory</a:t>
            </a:r>
          </a:p>
          <a:p>
            <a:pPr marL="742950" lvl="1" indent="-285750" defTabSz="914400" eaLnBrk="1" hangingPunct="1">
              <a:lnSpc>
                <a:spcPct val="80000"/>
              </a:lnSpc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syncthreads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/>
              <a:t>…								</a:t>
            </a:r>
          </a:p>
          <a:p>
            <a:pPr marL="342900" indent="-342900" defTabSz="914400" eaLnBrk="1" hangingPunct="1">
              <a:lnSpc>
                <a:spcPct val="80000"/>
              </a:lnSpc>
            </a:pPr>
            <a:endParaRPr lang="en-US" sz="1800" dirty="0"/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4801756" y="2667000"/>
            <a:ext cx="3771900" cy="3048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4" name="Rectangle 4"/>
          <p:cNvSpPr>
            <a:spLocks noChangeArrowheads="1"/>
          </p:cNvSpPr>
          <p:nvPr/>
        </p:nvSpPr>
        <p:spPr bwMode="auto">
          <a:xfrm>
            <a:off x="5016462" y="3694544"/>
            <a:ext cx="3144838" cy="3048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6" name="AutoShape 8"/>
          <p:cNvSpPr>
            <a:spLocks noChangeArrowheads="1"/>
          </p:cNvSpPr>
          <p:nvPr/>
        </p:nvSpPr>
        <p:spPr bwMode="auto">
          <a:xfrm rot="-5685818">
            <a:off x="7627588" y="3111521"/>
            <a:ext cx="881609" cy="296863"/>
          </a:xfrm>
          <a:prstGeom prst="curvedUpArrow">
            <a:avLst>
              <a:gd name="adj1" fmla="val 46417"/>
              <a:gd name="adj2" fmla="val 92834"/>
              <a:gd name="adj3" fmla="val 2377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127" name="Text Box 9"/>
          <p:cNvSpPr txBox="1">
            <a:spLocks noChangeArrowheads="1"/>
          </p:cNvSpPr>
          <p:nvPr/>
        </p:nvSpPr>
        <p:spPr bwMode="auto">
          <a:xfrm>
            <a:off x="8193592" y="3048000"/>
            <a:ext cx="9906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1600" dirty="0">
                <a:latin typeface="Palatino" pitchFamily="18" charset="0"/>
              </a:rPr>
              <a:t>repeat</a:t>
            </a:r>
          </a:p>
          <a:p>
            <a:pPr eaLnBrk="1" hangingPunct="1"/>
            <a:r>
              <a:rPr lang="en-US" sz="1600" dirty="0">
                <a:latin typeface="Palatino" pitchFamily="18" charset="0"/>
              </a:rPr>
              <a:t>as needed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96400" y="613993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15291" y="386081"/>
            <a:ext cx="8313420" cy="480131"/>
          </a:xfrm>
        </p:spPr>
        <p:txBody>
          <a:bodyPr/>
          <a:lstStyle/>
          <a:p>
            <a:pPr eaLnBrk="1" hangingPunct="1"/>
            <a:r>
              <a:rPr lang="en-US" sz="2800" dirty="0"/>
              <a:t>Bandwidth – Gravity of Modern Computer Systems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bandwidth between key components ultimately dictates system performance</a:t>
            </a:r>
          </a:p>
          <a:p>
            <a:pPr lvl="1" eaLnBrk="1" hangingPunct="1"/>
            <a:r>
              <a:rPr lang="en-US" dirty="0"/>
              <a:t>Especially true for massively parallel systems processing massive amount of data </a:t>
            </a:r>
          </a:p>
          <a:p>
            <a:pPr lvl="1" eaLnBrk="1" hangingPunct="1"/>
            <a:r>
              <a:rPr lang="en-US" dirty="0"/>
              <a:t>Tricks like buffering, reordering and caching can temporarily defy the rules in some cases</a:t>
            </a:r>
          </a:p>
          <a:p>
            <a:pPr lvl="1" eaLnBrk="1" hangingPunct="1"/>
            <a:r>
              <a:rPr lang="en-US" dirty="0"/>
              <a:t>Ultimately, the performance falls back to what the “speeds and feeds” dictate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6400" y="59436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History: Classic PC architecture</a:t>
            </a:r>
          </a:p>
        </p:txBody>
      </p:sp>
      <p:sp>
        <p:nvSpPr>
          <p:cNvPr id="7171" name="Rectangle 2"/>
          <p:cNvSpPr>
            <a:spLocks noGrp="1" noChangeArrowheads="1"/>
          </p:cNvSpPr>
          <p:nvPr>
            <p:ph idx="1"/>
          </p:nvPr>
        </p:nvSpPr>
        <p:spPr>
          <a:xfrm>
            <a:off x="426504" y="1079505"/>
            <a:ext cx="4188359" cy="5365225"/>
          </a:xfrm>
        </p:spPr>
        <p:txBody>
          <a:bodyPr lIns="90000" tIns="46800" rIns="90000" bIns="46800"/>
          <a:lstStyle/>
          <a:p>
            <a:pPr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Northbridge connects 3 components that must communicate at high speed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CPU, DRAM, video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Video also needs to have 1</a:t>
            </a:r>
            <a:r>
              <a:rPr lang="en-GB" sz="1800" baseline="30000" dirty="0"/>
              <a:t>st</a:t>
            </a:r>
            <a:r>
              <a:rPr lang="en-GB" sz="1800" dirty="0"/>
              <a:t>-class access to DRAM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Previous NVIDIA cards are connected to AGP, up to 2 GB/s transfers</a:t>
            </a:r>
          </a:p>
          <a:p>
            <a:pPr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Southbridge serves as a concentrator for slower I/O devices</a:t>
            </a:r>
          </a:p>
        </p:txBody>
      </p:sp>
      <p:pic>
        <p:nvPicPr>
          <p:cNvPr id="7172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24000"/>
            <a:ext cx="3886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3" name="Group 4"/>
          <p:cNvGrpSpPr>
            <a:grpSpLocks/>
          </p:cNvGrpSpPr>
          <p:nvPr/>
        </p:nvGrpSpPr>
        <p:grpSpPr bwMode="auto">
          <a:xfrm>
            <a:off x="7680325" y="2570163"/>
            <a:ext cx="819150" cy="455612"/>
            <a:chOff x="4838" y="1619"/>
            <a:chExt cx="516" cy="287"/>
          </a:xfrm>
        </p:grpSpPr>
        <p:sp>
          <p:nvSpPr>
            <p:cNvPr id="7177" name="AutoShape 5"/>
            <p:cNvSpPr>
              <a:spLocks noChangeArrowheads="1"/>
            </p:cNvSpPr>
            <p:nvPr/>
          </p:nvSpPr>
          <p:spPr bwMode="auto">
            <a:xfrm>
              <a:off x="4838" y="1619"/>
              <a:ext cx="517" cy="288"/>
            </a:xfrm>
            <a:prstGeom prst="roundRect">
              <a:avLst>
                <a:gd name="adj" fmla="val 347"/>
              </a:avLst>
            </a:prstGeom>
            <a:solidFill>
              <a:srgbClr val="FF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78" name="AutoShape 6"/>
            <p:cNvSpPr>
              <a:spLocks noChangeArrowheads="1"/>
            </p:cNvSpPr>
            <p:nvPr/>
          </p:nvSpPr>
          <p:spPr bwMode="auto">
            <a:xfrm>
              <a:off x="4838" y="1619"/>
              <a:ext cx="517" cy="288"/>
            </a:xfrm>
            <a:prstGeom prst="roundRect">
              <a:avLst>
                <a:gd name="adj" fmla="val 347"/>
              </a:avLst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GB">
                  <a:solidFill>
                    <a:schemeClr val="tx1"/>
                  </a:solidFill>
                  <a:latin typeface="Palatino" pitchFamily="18" charset="0"/>
                </a:rPr>
                <a:t>CPU</a:t>
              </a:r>
            </a:p>
          </p:txBody>
        </p:sp>
      </p:grpSp>
      <p:sp>
        <p:nvSpPr>
          <p:cNvPr id="7174" name="AutoShape 7"/>
          <p:cNvSpPr>
            <a:spLocks noChangeArrowheads="1"/>
          </p:cNvSpPr>
          <p:nvPr/>
        </p:nvSpPr>
        <p:spPr bwMode="auto">
          <a:xfrm>
            <a:off x="5791200" y="2895600"/>
            <a:ext cx="1295400" cy="2286000"/>
          </a:xfrm>
          <a:prstGeom prst="roundRect">
            <a:avLst>
              <a:gd name="adj" fmla="val 120"/>
            </a:avLst>
          </a:prstGeom>
          <a:noFill/>
          <a:ln w="38160">
            <a:solidFill>
              <a:srgbClr val="00CC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75" name="Line 8"/>
          <p:cNvSpPr>
            <a:spLocks noChangeShapeType="1"/>
          </p:cNvSpPr>
          <p:nvPr/>
        </p:nvSpPr>
        <p:spPr bwMode="auto">
          <a:xfrm flipH="1">
            <a:off x="5637213" y="5181600"/>
            <a:ext cx="460375" cy="1143000"/>
          </a:xfrm>
          <a:prstGeom prst="line">
            <a:avLst/>
          </a:prstGeom>
          <a:noFill/>
          <a:ln w="38160">
            <a:solidFill>
              <a:srgbClr val="00CC9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76" name="AutoShape 9"/>
          <p:cNvSpPr>
            <a:spLocks noChangeArrowheads="1"/>
          </p:cNvSpPr>
          <p:nvPr/>
        </p:nvSpPr>
        <p:spPr bwMode="auto">
          <a:xfrm>
            <a:off x="5318125" y="6145699"/>
            <a:ext cx="2589468" cy="463846"/>
          </a:xfrm>
          <a:prstGeom prst="roundRect">
            <a:avLst>
              <a:gd name="adj" fmla="val 34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>
                <a:latin typeface="Palatino" pitchFamily="18" charset="0"/>
              </a:rPr>
              <a:t>Core Logic Chipset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48800" y="605396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/>
              <a:t>(Original) PCI Bus Specification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idx="1"/>
          </p:nvPr>
        </p:nvSpPr>
        <p:spPr/>
        <p:txBody>
          <a:bodyPr lIns="90000" tIns="46800" rIns="90000" bIns="46800"/>
          <a:lstStyle/>
          <a:p>
            <a:pPr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Connected to the Southbridge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Originally 33 MHz, 32-bit wide, 132 MB/second peak transfer rate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More recently 66 MHz, 64-bit, 528 MB/second peak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Upstream bandwidth remain slow for device (~256 MB/s peak)</a:t>
            </a:r>
          </a:p>
          <a:p>
            <a:pPr lvl="1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Shared bus with arbitration</a:t>
            </a:r>
          </a:p>
          <a:p>
            <a:pPr lvl="2" eaLnBrk="1" hangingPunct="1">
              <a:spcBef>
                <a:spcPts val="4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600" dirty="0"/>
              <a:t>Winner of arbitration becomes bus master and can connect to CPU or DRAM through the Southbridge and Northbridge`</a:t>
            </a:r>
          </a:p>
        </p:txBody>
      </p:sp>
      <p:pic>
        <p:nvPicPr>
          <p:cNvPr id="8196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657600"/>
            <a:ext cx="7170214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72600" y="613993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/>
              <a:t>PCI as Memory Mapped I/O</a:t>
            </a:r>
          </a:p>
        </p:txBody>
      </p:sp>
      <p:sp>
        <p:nvSpPr>
          <p:cNvPr id="9219" name="Rectangle 2"/>
          <p:cNvSpPr>
            <a:spLocks noGrp="1" noChangeArrowheads="1"/>
          </p:cNvSpPr>
          <p:nvPr>
            <p:ph idx="1"/>
          </p:nvPr>
        </p:nvSpPr>
        <p:spPr>
          <a:xfrm>
            <a:off x="426504" y="1079505"/>
            <a:ext cx="4221696" cy="5365225"/>
          </a:xfrm>
        </p:spPr>
        <p:txBody>
          <a:bodyPr lIns="90000" tIns="46800" rIns="90000" bIns="46800"/>
          <a:lstStyle/>
          <a:p>
            <a:pPr eaLnBrk="1" hangingPunct="1">
              <a:lnSpc>
                <a:spcPct val="80000"/>
              </a:lnSpc>
              <a:spcBef>
                <a:spcPts val="7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PCI device registers are mapped into the CPU’s physical address space</a:t>
            </a:r>
          </a:p>
          <a:p>
            <a:pPr lvl="1" eaLnBrk="1" hangingPunct="1">
              <a:lnSpc>
                <a:spcPct val="8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Accessed through loads/ stores (kernel mode)</a:t>
            </a:r>
          </a:p>
          <a:p>
            <a:pPr eaLnBrk="1" hangingPunct="1">
              <a:lnSpc>
                <a:spcPct val="80000"/>
              </a:lnSpc>
              <a:spcBef>
                <a:spcPts val="7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Addresses are assigned to the PCI devices at boot time</a:t>
            </a:r>
          </a:p>
          <a:p>
            <a:pPr lvl="1" eaLnBrk="1" hangingPunct="1">
              <a:lnSpc>
                <a:spcPct val="8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All devices listen for their addresses</a:t>
            </a:r>
          </a:p>
        </p:txBody>
      </p:sp>
      <p:pic>
        <p:nvPicPr>
          <p:cNvPr id="922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24000"/>
            <a:ext cx="3886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96400" y="608194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/>
              <a:t>PCI Express (PCIe)</a:t>
            </a:r>
          </a:p>
        </p:txBody>
      </p:sp>
      <p:sp>
        <p:nvSpPr>
          <p:cNvPr id="10243" name="Rectangle 2"/>
          <p:cNvSpPr>
            <a:spLocks noGrp="1" noChangeArrowheads="1"/>
          </p:cNvSpPr>
          <p:nvPr>
            <p:ph idx="1"/>
          </p:nvPr>
        </p:nvSpPr>
        <p:spPr>
          <a:xfrm>
            <a:off x="426504" y="1079505"/>
            <a:ext cx="4526496" cy="5365225"/>
          </a:xfrm>
        </p:spPr>
        <p:txBody>
          <a:bodyPr lIns="90000" tIns="46800" rIns="90000" bIns="46800"/>
          <a:lstStyle/>
          <a:p>
            <a:pPr eaLnBrk="1" hangingPunct="1">
              <a:spcBef>
                <a:spcPts val="7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Switched, point-to-point connection</a:t>
            </a:r>
          </a:p>
          <a:p>
            <a:pPr lvl="1"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Each card has a dedicated “link” to the central switch, no bus arbitration</a:t>
            </a:r>
          </a:p>
          <a:p>
            <a:pPr lvl="1"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Packet switches messages form virtual channel</a:t>
            </a:r>
          </a:p>
          <a:p>
            <a:pPr lvl="1" eaLnBrk="1" hangingPunct="1"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Prioritized packets for </a:t>
            </a:r>
            <a:r>
              <a:rPr lang="en-GB" sz="1800" dirty="0" err="1"/>
              <a:t>QoS</a:t>
            </a:r>
            <a:endParaRPr lang="en-GB" sz="1800" dirty="0"/>
          </a:p>
          <a:p>
            <a:pPr lvl="2" eaLnBrk="1" hangingPunct="1"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600" dirty="0"/>
              <a:t>E.g., real-time video streaming</a:t>
            </a:r>
          </a:p>
        </p:txBody>
      </p:sp>
      <p:pic>
        <p:nvPicPr>
          <p:cNvPr id="10244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3060" y="1366837"/>
            <a:ext cx="3886200" cy="396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72600" y="613993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/>
        <p:txBody>
          <a:bodyPr lIns="90000" tIns="46800" rIns="90000" bIns="46800"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/>
              <a:t>PCIe 2 Links and Lanes</a:t>
            </a:r>
          </a:p>
        </p:txBody>
      </p:sp>
      <p:sp>
        <p:nvSpPr>
          <p:cNvPr id="11267" name="Rectangle 2"/>
          <p:cNvSpPr>
            <a:spLocks noGrp="1" noChangeArrowheads="1"/>
          </p:cNvSpPr>
          <p:nvPr>
            <p:ph idx="1"/>
          </p:nvPr>
        </p:nvSpPr>
        <p:spPr>
          <a:xfrm>
            <a:off x="426504" y="1079505"/>
            <a:ext cx="4221696" cy="5365225"/>
          </a:xfrm>
        </p:spPr>
        <p:txBody>
          <a:bodyPr lIns="90000" tIns="46800" rIns="90000" bIns="46800"/>
          <a:lstStyle/>
          <a:p>
            <a:pPr eaLnBrk="1" hangingPunct="1">
              <a:lnSpc>
                <a:spcPct val="8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/>
              <a:t>Each link consists of one or more lanes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Each lane is 1-bit wide (4 wires, each 2-wire pair can transmit 2.5Gb/s in one direction)</a:t>
            </a:r>
          </a:p>
          <a:p>
            <a:pPr lvl="2" eaLnBrk="1" hangingPunct="1">
              <a:lnSpc>
                <a:spcPct val="80000"/>
              </a:lnSpc>
              <a:spcBef>
                <a:spcPts val="45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600" dirty="0"/>
              <a:t>Upstream and downstream now simultaneous and symmetric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Each Link can combine 1, 2, 4, 8, 12, 16 lanes- x1, x2, etc.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Each byte data is</a:t>
            </a:r>
            <a:r>
              <a:rPr lang="en-GB" sz="1800" b="1" dirty="0"/>
              <a:t> 8b/10b </a:t>
            </a:r>
            <a:r>
              <a:rPr lang="en-GB" sz="1800" dirty="0"/>
              <a:t>encoded into 10 bits with equal number of 1’s and 0’s; net data rate 2 Gb/s per lane each way</a:t>
            </a:r>
          </a:p>
          <a:p>
            <a:pPr lvl="1" eaLnBrk="1" hangingPunct="1">
              <a:lnSpc>
                <a:spcPct val="80000"/>
              </a:lnSpc>
              <a:spcBef>
                <a:spcPts val="5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sz="1800" dirty="0"/>
              <a:t>Thus, the net data rates are 250 MB/s (x1) 500 MB/s (x2), 1GB/s (x4), 2 GB/s (x8), 4 GB/s (x16), </a:t>
            </a:r>
            <a:r>
              <a:rPr lang="en-GB" sz="1800"/>
              <a:t>each way</a:t>
            </a:r>
            <a:endParaRPr lang="en-GB" sz="1800" dirty="0"/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24000"/>
            <a:ext cx="3886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72600" y="605901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FFFFFF"/>
      </a:dk2>
      <a:lt2>
        <a:srgbClr val="FFCC33"/>
      </a:lt2>
      <a:accent1>
        <a:srgbClr val="FF6633"/>
      </a:accent1>
      <a:accent2>
        <a:srgbClr val="B9D300"/>
      </a:accent2>
      <a:accent3>
        <a:srgbClr val="FFFFFF"/>
      </a:accent3>
      <a:accent4>
        <a:srgbClr val="000000"/>
      </a:accent4>
      <a:accent5>
        <a:srgbClr val="FFB8AD"/>
      </a:accent5>
      <a:accent6>
        <a:srgbClr val="A7BF00"/>
      </a:accent6>
      <a:hlink>
        <a:srgbClr val="62BD19"/>
      </a:hlink>
      <a:folHlink>
        <a:srgbClr val="99339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FFFFFF"/>
        </a:dk2>
        <a:lt2>
          <a:srgbClr val="FFCC33"/>
        </a:lt2>
        <a:accent1>
          <a:srgbClr val="FF6633"/>
        </a:accent1>
        <a:accent2>
          <a:srgbClr val="B9D300"/>
        </a:accent2>
        <a:accent3>
          <a:srgbClr val="FFFFFF"/>
        </a:accent3>
        <a:accent4>
          <a:srgbClr val="000000"/>
        </a:accent4>
        <a:accent5>
          <a:srgbClr val="FFB8AD"/>
        </a:accent5>
        <a:accent6>
          <a:srgbClr val="A7BF00"/>
        </a:accent6>
        <a:hlink>
          <a:srgbClr val="62BD19"/>
        </a:hlink>
        <a:folHlink>
          <a:srgbClr val="9933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-8-1-convolution-2015" id="{607ADF4E-4A54-4E1B-9B26-78CDD6CE8D21}" vid="{CFEF926C-2786-4CBB-BC45-0BD2794A6D7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8" ma:contentTypeDescription="Create a new document." ma:contentTypeScope="" ma:versionID="d2c52b27b469f4b6e1b138eb1ea31e36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c2094d8471d136f8c152cad8b4222d6d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Order0" minOccurs="0"/>
                <xsd:element ref="ns2:Description0" minOccurs="0"/>
                <xsd:element ref="ns2:Chapter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Order0" ma:index="2" nillable="true" ma:displayName="Order" ma:decimals="3" ma:internalName="Order0" ma:percentage="FALSE">
      <xsd:simpleType>
        <xsd:restriction base="dms:Number"/>
      </xsd:simpleType>
    </xsd:element>
    <xsd:element name="Description0" ma:index="3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4" nillable="true" ma:displayName="Chapter" ma:internalName="Chapter">
      <xsd:simpleType>
        <xsd:restriction base="dms:Text">
          <xsd:maxLength value="255"/>
        </xsd:restriction>
      </xsd:simpleType>
    </xsd:element>
    <xsd:element name="Kit_x0020_Version" ma:index="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14.2</Order0>
    <Chapter xmlns="1956f548-e1c6-4bad-9b00-9434a603b471" xsi:nil="true"/>
    <Kit_x0020_Version xmlns="1956f548-e1c6-4bad-9b00-9434a603b471">Eval Kit</Kit_x0020_Version>
  </documentManagement>
</p:properties>
</file>

<file path=customXml/itemProps1.xml><?xml version="1.0" encoding="utf-8"?>
<ds:datastoreItem xmlns:ds="http://schemas.openxmlformats.org/officeDocument/2006/customXml" ds:itemID="{121330CE-00A3-4A11-BE15-490DDE1360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53B197-D93A-4B79-AD0D-05369A90D1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4C8D21-574F-4211-8C13-622FFA96ED07}">
  <ds:schemaRefs>
    <ds:schemaRef ds:uri="http://purl.org/dc/dcmitype/"/>
    <ds:schemaRef ds:uri="http://schemas.microsoft.com/office/infopath/2007/PartnerControls"/>
    <ds:schemaRef ds:uri="1956f548-e1c6-4bad-9b00-9434a603b471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3182</TotalTime>
  <Words>1143</Words>
  <Application>Microsoft Office PowerPoint</Application>
  <PresentationFormat>On-screen Show (4:3)</PresentationFormat>
  <Paragraphs>135</Paragraphs>
  <Slides>19</Slides>
  <Notes>9</Notes>
  <HiddenSlides>0</HiddenSlides>
  <MMClips>19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ＭＳ Ｐゴシック</vt:lpstr>
      <vt:lpstr>ＭＳ Ｐゴシック</vt:lpstr>
      <vt:lpstr>AkzidenzGrotesk</vt:lpstr>
      <vt:lpstr>Akzidenz-Grotesk Extended BQ</vt:lpstr>
      <vt:lpstr>Arial</vt:lpstr>
      <vt:lpstr>Courier New</vt:lpstr>
      <vt:lpstr>Palatino</vt:lpstr>
      <vt:lpstr>Sentinel Medium</vt:lpstr>
      <vt:lpstr>Times New Roman</vt:lpstr>
      <vt:lpstr>Trebuchet MS</vt:lpstr>
      <vt:lpstr>Custom Design</vt:lpstr>
      <vt:lpstr>2_Title &amp; Bullet </vt:lpstr>
      <vt:lpstr>Module 13 - GPU as Part of the PC Architecture</vt:lpstr>
      <vt:lpstr>Objective</vt:lpstr>
      <vt:lpstr>Review – Typical Structure of a CUDA Program</vt:lpstr>
      <vt:lpstr>Bandwidth – Gravity of Modern Computer Systems</vt:lpstr>
      <vt:lpstr>History: Classic PC architecture</vt:lpstr>
      <vt:lpstr>(Original) PCI Bus Specification</vt:lpstr>
      <vt:lpstr>PCI as Memory Mapped I/O</vt:lpstr>
      <vt:lpstr>PCI Express (PCIe)</vt:lpstr>
      <vt:lpstr>PCIe 2 Links and Lanes</vt:lpstr>
      <vt:lpstr>8/10 bit encoding</vt:lpstr>
      <vt:lpstr>PCIe PC Architecture</vt:lpstr>
      <vt:lpstr>GeForce 7800 GTX Board Details</vt:lpstr>
      <vt:lpstr>PCIe 3</vt:lpstr>
      <vt:lpstr>PCIe Data Transfer using DMA</vt:lpstr>
      <vt:lpstr>Pinned Memory</vt:lpstr>
      <vt:lpstr>Allocate/Free Pinned Memory (a.k.a. Page Locked Memory)</vt:lpstr>
      <vt:lpstr>Using Pinned Memory</vt:lpstr>
      <vt:lpstr>Important Trends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14 - GPU as part of the PC Architecture</dc:title>
  <dc:creator>Wen-mei Hwu</dc:creator>
  <cp:lastModifiedBy>Andrew Schuh</cp:lastModifiedBy>
  <cp:revision>105</cp:revision>
  <dcterms:created xsi:type="dcterms:W3CDTF">2010-02-09T04:41:45Z</dcterms:created>
  <dcterms:modified xsi:type="dcterms:W3CDTF">2017-05-05T07:24:17Z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Complete">
    <vt:bool>false</vt:bool>
  </property>
  <property fmtid="{D5CDD505-2E9C-101B-9397-08002B2CF9AE}" pid="4" name="Review Edits Complete">
    <vt:bool>false</vt:bool>
  </property>
  <property fmtid="{D5CDD505-2E9C-101B-9397-08002B2CF9AE}" pid="5" name="Evaluation Kit Module">
    <vt:bool>false</vt:bool>
  </property>
  <property fmtid="{D5CDD505-2E9C-101B-9397-08002B2CF9AE}" pid="6" name="Ready for Review">
    <vt:bool>false</vt:bool>
  </property>
  <property fmtid="{D5CDD505-2E9C-101B-9397-08002B2CF9AE}" pid="7" name="Labs">
    <vt:lpwstr>N/A</vt:lpwstr>
  </property>
  <property fmtid="{D5CDD505-2E9C-101B-9397-08002B2CF9AE}" pid="8" name="Test Field">
    <vt:lpwstr>Slides</vt:lpwstr>
  </property>
  <property fmtid="{D5CDD505-2E9C-101B-9397-08002B2CF9AE}" pid="9" name="Lectures">
    <vt:lpwstr>N/A</vt:lpwstr>
  </property>
  <property fmtid="{D5CDD505-2E9C-101B-9397-08002B2CF9AE}" pid="10" name="Quizzes">
    <vt:lpwstr>N/A</vt:lpwstr>
  </property>
</Properties>
</file>